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5.jpeg" ContentType="image/jpeg"/>
  <Override PartName="/ppt/media/image19.gif" ContentType="image/gif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7.png" ContentType="image/png"/>
  <Override PartName="/ppt/media/image15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8.jpeg" ContentType="image/jpeg"/>
  <Override PartName="/ppt/media/image10.jpeg" ContentType="image/jpeg"/>
  <Override PartName="/ppt/media/image1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68" descr=""/>
          <p:cNvPicPr/>
          <p:nvPr/>
        </p:nvPicPr>
        <p:blipFill>
          <a:blip r:embed="rId2"/>
          <a:stretch/>
        </p:blipFill>
        <p:spPr>
          <a:xfrm>
            <a:off x="11543760" y="5889240"/>
            <a:ext cx="645120" cy="9687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3000" spc="-1" strike="noStrike">
                <a:solidFill>
                  <a:srgbClr val="0c519c"/>
                </a:solidFill>
                <a:latin typeface="Arial"/>
              </a:rPr>
              <a:t>Click to edit the title text format</a:t>
            </a:r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4e5782"/>
                </a:solidFill>
                <a:latin typeface="Arial"/>
              </a:rPr>
              <a:t>Third Outline Level</a:t>
            </a:r>
            <a:endParaRPr b="0" lang="en-US" sz="1700" spc="-1" strike="noStrike">
              <a:solidFill>
                <a:srgbClr val="4e5782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4e5782"/>
                </a:solidFill>
                <a:latin typeface="Arial"/>
              </a:rPr>
              <a:t>Fourth Outline Level</a:t>
            </a:r>
            <a:endParaRPr b="0" lang="en-US" sz="1700" spc="-1" strike="noStrike">
              <a:solidFill>
                <a:srgbClr val="4e5782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gif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000" spc="-1" strike="noStrike">
                <a:solidFill>
                  <a:srgbClr val="0c519c"/>
                </a:solidFill>
                <a:latin typeface="Arial"/>
              </a:rPr>
              <a:t>Einstein toolkit based results</a:t>
            </a:r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binary black hole mergers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binary neutron star mergers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mixed binaries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supernovae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accretion disks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boson stars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cosmology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41" name="TextShape 3"/>
          <p:cNvSpPr txBox="1"/>
          <p:nvPr/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GRMHD simulations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2 free, open source, mature codes for ideal MHD simulations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force-free MHD code available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support for tabulated hot EOS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neutrino transport: leakage and M1 moment scheme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fully dynamic gravity solver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</p:txBody>
      </p:sp>
      <p:grpSp>
        <p:nvGrpSpPr>
          <p:cNvPr id="42" name="Group 4"/>
          <p:cNvGrpSpPr/>
          <p:nvPr/>
        </p:nvGrpSpPr>
        <p:grpSpPr>
          <a:xfrm>
            <a:off x="4810680" y="2367360"/>
            <a:ext cx="1890720" cy="1296720"/>
            <a:chOff x="4810680" y="2367360"/>
            <a:chExt cx="1890720" cy="1296720"/>
          </a:xfrm>
        </p:grpSpPr>
        <p:pic>
          <p:nvPicPr>
            <p:cNvPr id="43" name="" descr=""/>
            <p:cNvPicPr/>
            <p:nvPr/>
          </p:nvPicPr>
          <p:blipFill>
            <a:blip r:embed="rId1"/>
            <a:stretch/>
          </p:blipFill>
          <p:spPr>
            <a:xfrm>
              <a:off x="4846320" y="2367360"/>
              <a:ext cx="1855080" cy="110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TextShape 5"/>
            <p:cNvSpPr txBox="1"/>
            <p:nvPr/>
          </p:nvSpPr>
          <p:spPr>
            <a:xfrm>
              <a:off x="4810680" y="3173760"/>
              <a:ext cx="1260000" cy="490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r>
                <a:rPr b="0" lang="en-CA" sz="1400" spc="-1" strike="noStrike">
                  <a:solidFill>
                    <a:srgbClr val="ffffff"/>
                  </a:solidFill>
                  <a:latin typeface="Arial"/>
                </a:rPr>
                <a:t>B. Wardell</a:t>
              </a:r>
              <a:endParaRPr b="0" lang="en-CA" sz="1400" spc="-1" strike="noStrike">
                <a:latin typeface="Arial"/>
              </a:endParaRPr>
            </a:p>
          </p:txBody>
        </p:sp>
      </p:grp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3791880" y="3457800"/>
            <a:ext cx="2390760" cy="94104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3303360" y="5079960"/>
            <a:ext cx="2158560" cy="118152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4"/>
          <a:stretch/>
        </p:blipFill>
        <p:spPr>
          <a:xfrm>
            <a:off x="4629240" y="4321080"/>
            <a:ext cx="1321920" cy="1366560"/>
          </a:xfrm>
          <a:prstGeom prst="rect">
            <a:avLst/>
          </a:prstGeom>
          <a:ln>
            <a:noFill/>
          </a:ln>
        </p:spPr>
      </p:pic>
      <p:grpSp>
        <p:nvGrpSpPr>
          <p:cNvPr id="48" name="Group 6"/>
          <p:cNvGrpSpPr/>
          <p:nvPr/>
        </p:nvGrpSpPr>
        <p:grpSpPr>
          <a:xfrm>
            <a:off x="1625040" y="5429520"/>
            <a:ext cx="1528920" cy="1512000"/>
            <a:chOff x="1625040" y="5429520"/>
            <a:chExt cx="1528920" cy="1512000"/>
          </a:xfrm>
        </p:grpSpPr>
        <p:pic>
          <p:nvPicPr>
            <p:cNvPr id="49" name="" descr=""/>
            <p:cNvPicPr/>
            <p:nvPr/>
          </p:nvPicPr>
          <p:blipFill>
            <a:blip r:embed="rId5"/>
            <a:srcRect l="16508" t="13844" r="18144" b="6901"/>
            <a:stretch/>
          </p:blipFill>
          <p:spPr>
            <a:xfrm>
              <a:off x="1680840" y="5429520"/>
              <a:ext cx="1473120" cy="1302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TextShape 7"/>
            <p:cNvSpPr txBox="1"/>
            <p:nvPr/>
          </p:nvSpPr>
          <p:spPr>
            <a:xfrm>
              <a:off x="1625040" y="6457320"/>
              <a:ext cx="1316520" cy="484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r>
                <a:rPr b="0" lang="en-CA" sz="1400" spc="-1" strike="noStrike">
                  <a:latin typeface="Arial"/>
                </a:rPr>
                <a:t>E. Bentivegna</a:t>
              </a:r>
              <a:endParaRPr b="0" lang="en-CA" sz="1400" spc="-1" strike="noStrike">
                <a:latin typeface="Arial"/>
              </a:endParaRPr>
            </a:p>
          </p:txBody>
        </p:sp>
      </p:grpSp>
      <p:sp>
        <p:nvSpPr>
          <p:cNvPr id="51" name="TextShape 8"/>
          <p:cNvSpPr txBox="1"/>
          <p:nvPr/>
        </p:nvSpPr>
        <p:spPr>
          <a:xfrm>
            <a:off x="3283920" y="6301440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latin typeface="Arial"/>
              </a:rPr>
              <a:t>D. Siegel</a:t>
            </a:r>
            <a:endParaRPr b="0" lang="en-CA" sz="1400" spc="-1" strike="noStrike">
              <a:latin typeface="Arial"/>
            </a:endParaRPr>
          </a:p>
        </p:txBody>
      </p:sp>
      <p:sp>
        <p:nvSpPr>
          <p:cNvPr id="52" name="TextShape 9"/>
          <p:cNvSpPr txBox="1"/>
          <p:nvPr/>
        </p:nvSpPr>
        <p:spPr>
          <a:xfrm>
            <a:off x="4055040" y="4851360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latin typeface="Arial"/>
              </a:rPr>
              <a:t>C. Ott</a:t>
            </a:r>
            <a:endParaRPr b="0" lang="en-CA" sz="1400" spc="-1" strike="noStrike">
              <a:latin typeface="Arial"/>
            </a:endParaRPr>
          </a:p>
        </p:txBody>
      </p:sp>
      <p:sp>
        <p:nvSpPr>
          <p:cNvPr id="53" name="TextShape 10"/>
          <p:cNvSpPr txBox="1"/>
          <p:nvPr/>
        </p:nvSpPr>
        <p:spPr>
          <a:xfrm>
            <a:off x="3739320" y="4169880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latin typeface="Arial"/>
              </a:rPr>
              <a:t>R. Haas</a:t>
            </a:r>
            <a:endParaRPr b="0" lang="en-CA" sz="14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6"/>
          <a:stretch/>
        </p:blipFill>
        <p:spPr>
          <a:xfrm>
            <a:off x="6067440" y="4660200"/>
            <a:ext cx="1085400" cy="1199880"/>
          </a:xfrm>
          <a:prstGeom prst="rect">
            <a:avLst/>
          </a:prstGeom>
          <a:ln>
            <a:noFill/>
          </a:ln>
        </p:spPr>
      </p:pic>
      <p:sp>
        <p:nvSpPr>
          <p:cNvPr id="55" name="TextShape 11"/>
          <p:cNvSpPr txBox="1"/>
          <p:nvPr/>
        </p:nvSpPr>
        <p:spPr>
          <a:xfrm>
            <a:off x="6014880" y="5577480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solidFill>
                  <a:srgbClr val="ffffff"/>
                </a:solidFill>
                <a:latin typeface="Arial"/>
              </a:rPr>
              <a:t>M. Ruiz</a:t>
            </a:r>
            <a:endParaRPr b="0" lang="en-CA" sz="14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7"/>
          <a:stretch/>
        </p:blipFill>
        <p:spPr>
          <a:xfrm>
            <a:off x="7221600" y="4687560"/>
            <a:ext cx="1683000" cy="1766880"/>
          </a:xfrm>
          <a:prstGeom prst="rect">
            <a:avLst/>
          </a:prstGeom>
          <a:ln>
            <a:noFill/>
          </a:ln>
        </p:spPr>
      </p:pic>
      <p:sp>
        <p:nvSpPr>
          <p:cNvPr id="57" name="TextShape 12"/>
          <p:cNvSpPr txBox="1"/>
          <p:nvPr/>
        </p:nvSpPr>
        <p:spPr>
          <a:xfrm>
            <a:off x="7248600" y="6210000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latin typeface="Arial"/>
              </a:rPr>
              <a:t>Z. Etienne</a:t>
            </a:r>
            <a:endParaRPr b="0" lang="en-CA" sz="14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8"/>
          <a:stretch/>
        </p:blipFill>
        <p:spPr>
          <a:xfrm>
            <a:off x="8982000" y="4808160"/>
            <a:ext cx="1524240" cy="1524240"/>
          </a:xfrm>
          <a:prstGeom prst="rect">
            <a:avLst/>
          </a:prstGeom>
          <a:ln>
            <a:noFill/>
          </a:ln>
        </p:spPr>
      </p:pic>
      <p:sp>
        <p:nvSpPr>
          <p:cNvPr id="59" name="TextShape 13"/>
          <p:cNvSpPr txBox="1"/>
          <p:nvPr/>
        </p:nvSpPr>
        <p:spPr>
          <a:xfrm>
            <a:off x="8926200" y="6373800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latin typeface="Arial"/>
              </a:rPr>
              <a:t>V. Mewes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63" descr=""/>
          <p:cNvPicPr/>
          <p:nvPr/>
        </p:nvPicPr>
        <p:blipFill>
          <a:blip r:embed="rId1"/>
          <a:srcRect l="0" t="23806" r="0" b="23819"/>
          <a:stretch/>
        </p:blipFill>
        <p:spPr>
          <a:xfrm>
            <a:off x="792000" y="661680"/>
            <a:ext cx="10620720" cy="4748400"/>
          </a:xfrm>
          <a:prstGeom prst="rect">
            <a:avLst/>
          </a:prstGeom>
          <a:ln>
            <a:noFill/>
          </a:ln>
        </p:spPr>
      </p:pic>
      <p:pic>
        <p:nvPicPr>
          <p:cNvPr id="61" name="Picture 268" descr=""/>
          <p:cNvPicPr/>
          <p:nvPr/>
        </p:nvPicPr>
        <p:blipFill>
          <a:blip r:embed="rId2"/>
          <a:stretch/>
        </p:blipFill>
        <p:spPr>
          <a:xfrm>
            <a:off x="732600" y="2671200"/>
            <a:ext cx="1845000" cy="2770920"/>
          </a:xfrm>
          <a:prstGeom prst="rect">
            <a:avLst/>
          </a:prstGeom>
          <a:ln>
            <a:noFill/>
          </a:ln>
        </p:spPr>
      </p:pic>
      <p:sp>
        <p:nvSpPr>
          <p:cNvPr id="62" name="CustomShape 1"/>
          <p:cNvSpPr/>
          <p:nvPr/>
        </p:nvSpPr>
        <p:spPr>
          <a:xfrm>
            <a:off x="4188240" y="2949840"/>
            <a:ext cx="450072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113 users on 6 continents!</a:t>
            </a:r>
            <a:endParaRPr b="0" lang="en-CA" sz="2600" spc="-1" strike="noStrike"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7264800" y="5408640"/>
            <a:ext cx="4042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http://www.einsteintoolkit.org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64" name="Picture 4" descr=""/>
          <p:cNvPicPr/>
          <p:nvPr/>
        </p:nvPicPr>
        <p:blipFill>
          <a:blip r:embed="rId3"/>
          <a:stretch/>
        </p:blipFill>
        <p:spPr>
          <a:xfrm>
            <a:off x="586800" y="192600"/>
            <a:ext cx="5077800" cy="190548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4"/>
          <a:stretch/>
        </p:blipFill>
        <p:spPr>
          <a:xfrm>
            <a:off x="6790680" y="294840"/>
            <a:ext cx="5099040" cy="180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00000" fill="hold"/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childTnLst>
                  <p:par>
                    <p:cTn id="8" fill="hold"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000" spc="-1" strike="noStrike">
                <a:solidFill>
                  <a:srgbClr val="0c519c"/>
                </a:solidFill>
                <a:latin typeface="Arial"/>
              </a:rPr>
              <a:t>Einstein toolkit</a:t>
            </a:r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Goals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community-driven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4e5782"/>
                </a:solidFill>
                <a:latin typeface="Arial"/>
              </a:rPr>
              <a:t>mailing list</a:t>
            </a:r>
            <a:endParaRPr b="0" lang="en-US" sz="1700" spc="-1" strike="noStrike">
              <a:solidFill>
                <a:srgbClr val="4e5782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4e5782"/>
                </a:solidFill>
                <a:latin typeface="Arial"/>
              </a:rPr>
              <a:t>wiki, bug tracker</a:t>
            </a:r>
            <a:endParaRPr b="0" lang="en-US" sz="17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core computational tools for relativistic astrophysics and gravitational physics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Components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Cactus thorns for GW science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Simulation factory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GetComponents component retrieval tool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Kranc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Waveform analysis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68" name="TextShape 3"/>
          <p:cNvSpPr txBox="1"/>
          <p:nvPr/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Guiding principles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Open, community-driven software development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Well thought out and stable interfaces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Separation of physics software from computational science infrastructure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complete working production codes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does not itself develop codes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codes are proposed for inclusion, then reviewed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must be of current interest for the community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4370400" y="3431880"/>
            <a:ext cx="1494000" cy="112032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715920" y="4932720"/>
            <a:ext cx="1428480" cy="6760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2589120" y="1218240"/>
            <a:ext cx="897048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Open source framework</a:t>
            </a:r>
            <a:endParaRPr b="0" lang="en-CA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Decentralized code development</a:t>
            </a:r>
            <a:endParaRPr b="0" lang="en-CA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Active and friendly user community</a:t>
            </a:r>
            <a:endParaRPr b="0" lang="en-CA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Gordon Bell price in 2001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Infrastructure modules</a:t>
            </a:r>
            <a:endParaRPr b="0" lang="en-CA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Parameter file handling</a:t>
            </a:r>
            <a:endParaRPr b="0" lang="en-CA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Parallelization (MPI + OpenMP)</a:t>
            </a:r>
            <a:endParaRPr b="0" lang="en-CA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Mesh refinement</a:t>
            </a:r>
            <a:endParaRPr b="0" lang="en-CA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IO and checkpointing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Physics modules</a:t>
            </a:r>
            <a:endParaRPr b="0" lang="en-CA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Spacetime evolution</a:t>
            </a:r>
            <a:endParaRPr b="0" lang="en-CA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General relativistic radiation magnetohydrodynamics</a:t>
            </a:r>
            <a:endParaRPr b="0" lang="en-CA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e5782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Multigrid elliptic solver </a:t>
            </a: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	</a:t>
            </a: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	</a:t>
            </a:r>
            <a:r>
              <a:rPr b="0" lang="en-CA" sz="2400" spc="-1" strike="noStrike">
                <a:solidFill>
                  <a:srgbClr val="4e5782"/>
                </a:solidFill>
                <a:latin typeface="Arial"/>
                <a:ea typeface="ＭＳ Ｐゴシック"/>
              </a:rPr>
              <a:t>	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72" name="Picture 265" descr=""/>
          <p:cNvPicPr/>
          <p:nvPr/>
        </p:nvPicPr>
        <p:blipFill>
          <a:blip r:embed="rId1"/>
          <a:stretch/>
        </p:blipFill>
        <p:spPr>
          <a:xfrm>
            <a:off x="793080" y="1150560"/>
            <a:ext cx="1060200" cy="2196000"/>
          </a:xfrm>
          <a:prstGeom prst="rect">
            <a:avLst/>
          </a:prstGeom>
          <a:ln>
            <a:noFill/>
          </a:ln>
        </p:spPr>
      </p:pic>
      <p:pic>
        <p:nvPicPr>
          <p:cNvPr id="73" name="Picture 5" descr=""/>
          <p:cNvPicPr/>
          <p:nvPr/>
        </p:nvPicPr>
        <p:blipFill>
          <a:blip r:embed="rId2"/>
          <a:stretch/>
        </p:blipFill>
        <p:spPr>
          <a:xfrm>
            <a:off x="8653680" y="3100680"/>
            <a:ext cx="990000" cy="889200"/>
          </a:xfrm>
          <a:prstGeom prst="rect">
            <a:avLst/>
          </a:prstGeom>
          <a:ln>
            <a:noFill/>
          </a:ln>
        </p:spPr>
      </p:pic>
      <p:pic>
        <p:nvPicPr>
          <p:cNvPr id="74" name="Picture 264" descr=""/>
          <p:cNvPicPr/>
          <p:nvPr/>
        </p:nvPicPr>
        <p:blipFill>
          <a:blip r:embed="rId3"/>
          <a:srcRect l="0" t="0" r="47110" b="0"/>
          <a:stretch/>
        </p:blipFill>
        <p:spPr>
          <a:xfrm>
            <a:off x="6774120" y="3885120"/>
            <a:ext cx="4606200" cy="1476360"/>
          </a:xfrm>
          <a:prstGeom prst="rect">
            <a:avLst/>
          </a:prstGeom>
          <a:ln>
            <a:noFill/>
          </a:ln>
        </p:spPr>
      </p:pic>
      <p:pic>
        <p:nvPicPr>
          <p:cNvPr id="75" name="Picture 267" descr=""/>
          <p:cNvPicPr/>
          <p:nvPr/>
        </p:nvPicPr>
        <p:blipFill>
          <a:blip r:embed="rId4"/>
          <a:stretch/>
        </p:blipFill>
        <p:spPr>
          <a:xfrm>
            <a:off x="9644040" y="3169440"/>
            <a:ext cx="1736280" cy="731520"/>
          </a:xfrm>
          <a:prstGeom prst="rect">
            <a:avLst/>
          </a:prstGeom>
          <a:ln>
            <a:noFill/>
          </a:ln>
        </p:spPr>
      </p:pic>
      <p:pic>
        <p:nvPicPr>
          <p:cNvPr id="76" name="Picture 268" descr=""/>
          <p:cNvPicPr/>
          <p:nvPr/>
        </p:nvPicPr>
        <p:blipFill>
          <a:blip r:embed="rId5"/>
          <a:stretch/>
        </p:blipFill>
        <p:spPr>
          <a:xfrm>
            <a:off x="1224360" y="3352320"/>
            <a:ext cx="1522080" cy="2286000"/>
          </a:xfrm>
          <a:prstGeom prst="rect">
            <a:avLst/>
          </a:prstGeom>
          <a:ln>
            <a:noFill/>
          </a:ln>
        </p:spPr>
      </p:pic>
      <p:pic>
        <p:nvPicPr>
          <p:cNvPr id="77" name="Picture 4" descr=""/>
          <p:cNvPicPr/>
          <p:nvPr/>
        </p:nvPicPr>
        <p:blipFill>
          <a:blip r:embed="rId6"/>
          <a:stretch/>
        </p:blipFill>
        <p:spPr>
          <a:xfrm>
            <a:off x="6639120" y="203040"/>
            <a:ext cx="5077800" cy="1905480"/>
          </a:xfrm>
          <a:prstGeom prst="rect">
            <a:avLst/>
          </a:prstGeom>
          <a:ln>
            <a:noFill/>
          </a:ln>
        </p:spPr>
      </p:pic>
      <p:pic>
        <p:nvPicPr>
          <p:cNvPr id="78" name="Picture 266" descr=""/>
          <p:cNvPicPr/>
          <p:nvPr/>
        </p:nvPicPr>
        <p:blipFill>
          <a:blip r:embed="rId7"/>
          <a:stretch/>
        </p:blipFill>
        <p:spPr>
          <a:xfrm>
            <a:off x="1689120" y="685440"/>
            <a:ext cx="1130400" cy="1131120"/>
          </a:xfrm>
          <a:prstGeom prst="rect">
            <a:avLst/>
          </a:prstGeom>
          <a:ln>
            <a:noFill/>
          </a:ln>
        </p:spPr>
      </p:pic>
      <p:pic>
        <p:nvPicPr>
          <p:cNvPr id="79" name="Picture 6" descr=""/>
          <p:cNvPicPr/>
          <p:nvPr/>
        </p:nvPicPr>
        <p:blipFill>
          <a:blip r:embed="rId8"/>
          <a:stretch/>
        </p:blipFill>
        <p:spPr>
          <a:xfrm>
            <a:off x="9095400" y="2387880"/>
            <a:ext cx="2284920" cy="774720"/>
          </a:xfrm>
          <a:prstGeom prst="rect">
            <a:avLst/>
          </a:prstGeom>
          <a:ln>
            <a:noFill/>
          </a:ln>
        </p:spPr>
      </p:pic>
      <p:pic>
        <p:nvPicPr>
          <p:cNvPr id="80" name="Picture 7" descr=""/>
          <p:cNvPicPr/>
          <p:nvPr/>
        </p:nvPicPr>
        <p:blipFill>
          <a:blip r:embed="rId9"/>
          <a:stretch/>
        </p:blipFill>
        <p:spPr>
          <a:xfrm>
            <a:off x="8362440" y="2429280"/>
            <a:ext cx="732600" cy="73332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609480" y="579600"/>
            <a:ext cx="10969560" cy="555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multi-physics problems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numerical general relativity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magnetohydrodynamics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neutrino radiation transport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nuclear physics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vast range of scales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hundreds of milliseconds for</a:t>
            </a:r>
            <a:br/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final merger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possibly seconds to collapse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turbulent scale in disk and</a:t>
            </a:r>
            <a:br/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contact layer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accretion disk around remnant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gravitational wave zone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rcRect l="31145" t="28882" r="30724" b="40077"/>
          <a:stretch/>
        </p:blipFill>
        <p:spPr>
          <a:xfrm>
            <a:off x="5729040" y="573120"/>
            <a:ext cx="2614320" cy="212796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9203760" y="1176120"/>
            <a:ext cx="2855160" cy="384624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tretch/>
        </p:blipFill>
        <p:spPr>
          <a:xfrm>
            <a:off x="5112000" y="2959920"/>
            <a:ext cx="4269960" cy="2101680"/>
          </a:xfrm>
          <a:prstGeom prst="rect">
            <a:avLst/>
          </a:prstGeom>
          <a:ln>
            <a:noFill/>
          </a:ln>
        </p:spPr>
      </p:pic>
      <p:sp>
        <p:nvSpPr>
          <p:cNvPr id="85" name="TextShape 2"/>
          <p:cNvSpPr txBox="1"/>
          <p:nvPr/>
        </p:nvSpPr>
        <p:spPr>
          <a:xfrm>
            <a:off x="5730120" y="2336400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solidFill>
                  <a:srgbClr val="ffffff"/>
                </a:solidFill>
                <a:latin typeface="Arial"/>
              </a:rPr>
              <a:t>R. Haas</a:t>
            </a:r>
            <a:endParaRPr b="0" lang="en-CA" sz="1400" spc="-1" strike="noStrike">
              <a:latin typeface="Arial"/>
            </a:endParaRPr>
          </a:p>
        </p:txBody>
      </p:sp>
      <p:sp>
        <p:nvSpPr>
          <p:cNvPr id="86" name="TextShape 3"/>
          <p:cNvSpPr txBox="1"/>
          <p:nvPr/>
        </p:nvSpPr>
        <p:spPr>
          <a:xfrm>
            <a:off x="5644440" y="4824000"/>
            <a:ext cx="1150920" cy="42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latin typeface="Arial"/>
              </a:rPr>
              <a:t>J. Lippuner</a:t>
            </a:r>
            <a:endParaRPr b="0" lang="en-CA" sz="1400" spc="-1" strike="noStrike">
              <a:latin typeface="Arial"/>
            </a:endParaRPr>
          </a:p>
        </p:txBody>
      </p:sp>
      <p:sp>
        <p:nvSpPr>
          <p:cNvPr id="87" name="TextShape 4"/>
          <p:cNvSpPr txBox="1"/>
          <p:nvPr/>
        </p:nvSpPr>
        <p:spPr>
          <a:xfrm>
            <a:off x="10872360" y="4980600"/>
            <a:ext cx="1316520" cy="48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latin typeface="Arial"/>
              </a:rPr>
              <a:t>P. Moesta</a:t>
            </a:r>
            <a:endParaRPr b="0" lang="en-CA" sz="14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4"/>
          <a:stretch/>
        </p:blipFill>
        <p:spPr>
          <a:xfrm>
            <a:off x="6786000" y="5079960"/>
            <a:ext cx="2684880" cy="1175400"/>
          </a:xfrm>
          <a:prstGeom prst="rect">
            <a:avLst/>
          </a:prstGeom>
          <a:ln>
            <a:noFill/>
          </a:ln>
        </p:spPr>
      </p:pic>
      <p:sp>
        <p:nvSpPr>
          <p:cNvPr id="89" name="TextShape 5"/>
          <p:cNvSpPr txBox="1"/>
          <p:nvPr/>
        </p:nvSpPr>
        <p:spPr>
          <a:xfrm>
            <a:off x="6838920" y="6188760"/>
            <a:ext cx="1150920" cy="42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latin typeface="Arial"/>
              </a:rPr>
              <a:t>S. Rosofsky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000" spc="-1" strike="noStrike">
                <a:solidFill>
                  <a:srgbClr val="0c519c"/>
                </a:solidFill>
                <a:latin typeface="Arial"/>
              </a:rPr>
              <a:t>New compute architectures</a:t>
            </a:r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609120" y="142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Many core architectures and GPUs required different code strategies than classical CPUs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Chemora: high level code generation for GPUs  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rcRect l="13925" t="7581" r="41585" b="19732"/>
          <a:stretch/>
        </p:blipFill>
        <p:spPr>
          <a:xfrm>
            <a:off x="6662880" y="1480320"/>
            <a:ext cx="5009400" cy="244404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rcRect l="34403" t="31947" r="21341" b="38453"/>
          <a:stretch/>
        </p:blipFill>
        <p:spPr>
          <a:xfrm>
            <a:off x="798480" y="3378240"/>
            <a:ext cx="5392800" cy="2956320"/>
          </a:xfrm>
          <a:prstGeom prst="rect">
            <a:avLst/>
          </a:prstGeom>
          <a:ln>
            <a:noFill/>
          </a:ln>
        </p:spPr>
      </p:pic>
      <p:sp>
        <p:nvSpPr>
          <p:cNvPr id="94" name="TextShape 3"/>
          <p:cNvSpPr txBox="1"/>
          <p:nvPr/>
        </p:nvSpPr>
        <p:spPr>
          <a:xfrm>
            <a:off x="10561320" y="3832200"/>
            <a:ext cx="1288800" cy="28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latin typeface="Arial"/>
              </a:rPr>
              <a:t>M. Blazewicz</a:t>
            </a:r>
            <a:endParaRPr b="0" lang="en-CA" sz="1400" spc="-1" strike="noStrike">
              <a:latin typeface="Arial"/>
            </a:endParaRPr>
          </a:p>
        </p:txBody>
      </p:sp>
      <p:sp>
        <p:nvSpPr>
          <p:cNvPr id="95" name="TextShape 4"/>
          <p:cNvSpPr txBox="1"/>
          <p:nvPr/>
        </p:nvSpPr>
        <p:spPr>
          <a:xfrm>
            <a:off x="4930560" y="6039360"/>
            <a:ext cx="2213280" cy="28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400" spc="-1" strike="noStrike">
                <a:latin typeface="Arial"/>
              </a:rPr>
              <a:t>M. Blazewicz</a:t>
            </a:r>
            <a:endParaRPr b="0" lang="en-CA" sz="1400" spc="-1" strike="noStrike">
              <a:latin typeface="Arial"/>
            </a:endParaRPr>
          </a:p>
        </p:txBody>
      </p:sp>
      <p:sp>
        <p:nvSpPr>
          <p:cNvPr id="96" name="TextShape 5"/>
          <p:cNvSpPr txBox="1"/>
          <p:nvPr/>
        </p:nvSpPr>
        <p:spPr>
          <a:xfrm>
            <a:off x="6464520" y="4267800"/>
            <a:ext cx="5352840" cy="198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speed comparable to hand optimized code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faster tuning than runtime measurement due to model</a:t>
            </a:r>
            <a:br/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based approach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000" spc="-1" strike="noStrike">
                <a:solidFill>
                  <a:srgbClr val="0c519c"/>
                </a:solidFill>
                <a:latin typeface="Arial"/>
              </a:rPr>
              <a:t>DataVault</a:t>
            </a:r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simulation data repository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waveforms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initial data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equations of state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simulation snapshots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features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searchable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persistent, data provenance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citable (DOI)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open license for data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4286160" y="1604520"/>
            <a:ext cx="5352840" cy="2474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why a new database?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domain-specific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community-centric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huge dataset(s)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interactive analysis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e5782"/>
                </a:solidFill>
                <a:latin typeface="Arial"/>
              </a:rPr>
              <a:t>online visualization</a:t>
            </a:r>
            <a:endParaRPr b="0" lang="en-US" sz="2000" spc="-1" strike="noStrike">
              <a:solidFill>
                <a:srgbClr val="4e5782"/>
              </a:solid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44983" t="31587" r="24139" b="42500"/>
          <a:stretch/>
        </p:blipFill>
        <p:spPr>
          <a:xfrm>
            <a:off x="4669200" y="4292640"/>
            <a:ext cx="4961160" cy="185580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rcRect l="0" t="0" r="40220" b="0"/>
          <a:stretch/>
        </p:blipFill>
        <p:spPr>
          <a:xfrm>
            <a:off x="7660800" y="57600"/>
            <a:ext cx="4528080" cy="3993840"/>
          </a:xfrm>
          <a:prstGeom prst="rect">
            <a:avLst/>
          </a:prstGeom>
          <a:ln>
            <a:noFill/>
          </a:ln>
        </p:spPr>
      </p:pic>
      <p:sp>
        <p:nvSpPr>
          <p:cNvPr id="102" name="TextShape 4"/>
          <p:cNvSpPr txBox="1"/>
          <p:nvPr/>
        </p:nvSpPr>
        <p:spPr>
          <a:xfrm>
            <a:off x="4766760" y="6093720"/>
            <a:ext cx="2372760" cy="503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CA" sz="1200" spc="-1" strike="noStrike">
                <a:latin typeface="Times New Roman"/>
              </a:rPr>
              <a:t>Q. Zhang</a:t>
            </a:r>
            <a:endParaRPr b="0" lang="en-CA" sz="1200" spc="-1" strike="noStrike">
              <a:solidFill>
                <a:srgbClr val="666666"/>
              </a:solidFill>
              <a:latin typeface="Times New Roman"/>
            </a:endParaRPr>
          </a:p>
        </p:txBody>
      </p:sp>
      <p:sp>
        <p:nvSpPr>
          <p:cNvPr id="103" name="TextShape 5"/>
          <p:cNvSpPr txBox="1"/>
          <p:nvPr/>
        </p:nvSpPr>
        <p:spPr>
          <a:xfrm>
            <a:off x="7683120" y="4114080"/>
            <a:ext cx="2372760" cy="503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CA" sz="1200" spc="-1" strike="noStrike">
                <a:latin typeface="Times New Roman"/>
              </a:rPr>
              <a:t>Q. Zhang</a:t>
            </a:r>
            <a:endParaRPr b="0" lang="en-CA" sz="1200" spc="-1" strike="noStrike">
              <a:solidFill>
                <a:srgbClr val="666666"/>
              </a:solidFill>
              <a:latin typeface="Times New Roman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000" spc="-1" strike="noStrike">
                <a:solidFill>
                  <a:srgbClr val="0c519c"/>
                </a:solidFill>
                <a:latin typeface="Arial"/>
              </a:rPr>
              <a:t>Future of the Einstein Toolkit</a:t>
            </a:r>
            <a:endParaRPr b="1" lang="en-US" sz="3000" spc="-1" strike="noStrike">
              <a:solidFill>
                <a:srgbClr val="0c519c"/>
              </a:solid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651240" y="223488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Black hole waveforms for LIGO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Double neutron star / BH - NS waveforms for LIGO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Dynamical and optical properties of the large-scale Universe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GR+X modified gravity. I.e., boson fields.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Core collapse supernovae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Ejecta from NS-NS mergers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e5782"/>
                </a:solidFill>
                <a:latin typeface="Arial"/>
              </a:rPr>
              <a:t>Jets! RMHD. </a:t>
            </a:r>
            <a:endParaRPr b="0" lang="en-US" sz="240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6230160" y="2241360"/>
            <a:ext cx="5352840" cy="3669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30" spc="-1" strike="noStrike">
                <a:solidFill>
                  <a:srgbClr val="4e5782"/>
                </a:solidFill>
                <a:latin typeface="Arial"/>
              </a:rPr>
              <a:t>improvement of efficiency and load balancing</a:t>
            </a:r>
            <a:endParaRPr b="0" lang="en-US" sz="213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30" spc="-1" strike="noStrike">
                <a:solidFill>
                  <a:srgbClr val="4e5782"/>
                </a:solidFill>
                <a:latin typeface="Arial"/>
              </a:rPr>
              <a:t>Task based parallelism</a:t>
            </a:r>
            <a:endParaRPr b="0" lang="en-US" sz="213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30" spc="-1" strike="noStrike">
                <a:solidFill>
                  <a:srgbClr val="4e5782"/>
                </a:solidFill>
                <a:latin typeface="Arial"/>
              </a:rPr>
              <a:t>user-friendly tools for generating hydro initial data </a:t>
            </a:r>
            <a:endParaRPr b="0" lang="en-US" sz="2130" spc="-1" strike="noStrike">
              <a:solidFill>
                <a:srgbClr val="4e5782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30" spc="-1" strike="noStrike">
                <a:solidFill>
                  <a:srgbClr val="4e5782"/>
                </a:solidFill>
                <a:latin typeface="Arial"/>
              </a:rPr>
              <a:t>Improvements to Kranc</a:t>
            </a:r>
            <a:endParaRPr b="0" lang="en-US" sz="2130" spc="-1" strike="noStrike">
              <a:solidFill>
                <a:srgbClr val="4e5782"/>
              </a:solidFill>
              <a:latin typeface="Arial"/>
            </a:endParaRPr>
          </a:p>
        </p:txBody>
      </p:sp>
      <p:sp>
        <p:nvSpPr>
          <p:cNvPr id="107" name="TextShape 4"/>
          <p:cNvSpPr txBox="1"/>
          <p:nvPr/>
        </p:nvSpPr>
        <p:spPr>
          <a:xfrm>
            <a:off x="854640" y="1442880"/>
            <a:ext cx="418824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CA" sz="2400" spc="-1" strike="noStrike">
                <a:solidFill>
                  <a:srgbClr val="4e5782"/>
                </a:solidFill>
                <a:latin typeface="Arial"/>
              </a:rPr>
              <a:t>Science drivers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08" name="TextShape 5"/>
          <p:cNvSpPr txBox="1"/>
          <p:nvPr/>
        </p:nvSpPr>
        <p:spPr>
          <a:xfrm>
            <a:off x="6233400" y="1443240"/>
            <a:ext cx="530892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CA" sz="2400" spc="-1" strike="noStrike">
                <a:solidFill>
                  <a:srgbClr val="4e5782"/>
                </a:solidFill>
                <a:latin typeface="Arial"/>
              </a:rPr>
              <a:t>Infrastructure needs</a:t>
            </a:r>
            <a:endParaRPr b="0" lang="en-CA" sz="24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18348</TotalTime>
  <Application>LibreOffice/6.0.2.1.0$Linux_X86_64 LibreOffice_project/00m0$Build-1</Application>
  <Company>NCSA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2012-11-08T17:33:43Z</dcterms:created>
  <dc:creator>Blake Harvey</dc:creator>
  <dc:description/>
  <dc:language>en-US</dc:language>
  <cp:lastModifiedBy>Roland Haas</cp:lastModifiedBy>
  <cp:lastPrinted>2014-02-03T16:21:52Z</cp:lastPrinted>
  <dcterms:modified xsi:type="dcterms:W3CDTF">2018-03-07T13:25:15Z</dcterms:modified>
  <cp:revision>797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NCSA</vt:lpwstr>
  </property>
  <property fmtid="{D5CDD505-2E9C-101B-9397-08002B2CF9AE}" pid="4" name="HiddenSlides">
    <vt:i4>3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8</vt:i4>
  </property>
  <property fmtid="{D5CDD505-2E9C-101B-9397-08002B2CF9AE}" pid="8" name="Notes">
    <vt:i4>8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30</vt:i4>
  </property>
</Properties>
</file>